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9" d="100"/>
          <a:sy n="109" d="100"/>
        </p:scale>
        <p:origin x="-936" y="13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CB178-16CB-4595-8CDB-EC7D694B2161}" type="datetimeFigureOut">
              <a:rPr lang="en-US" smtClean="0"/>
              <a:pPr/>
              <a:t>3/22/2012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8D47D8-676D-4973-BF14-29E238A9F0A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CB178-16CB-4595-8CDB-EC7D694B2161}" type="datetimeFigureOut">
              <a:rPr lang="en-US" smtClean="0"/>
              <a:pPr/>
              <a:t>3/22/2012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8D47D8-676D-4973-BF14-29E238A9F0A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CB178-16CB-4595-8CDB-EC7D694B2161}" type="datetimeFigureOut">
              <a:rPr lang="en-US" smtClean="0"/>
              <a:pPr/>
              <a:t>3/22/2012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8D47D8-676D-4973-BF14-29E238A9F0A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CB178-16CB-4595-8CDB-EC7D694B2161}" type="datetimeFigureOut">
              <a:rPr lang="en-US" smtClean="0"/>
              <a:pPr/>
              <a:t>3/22/2012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8D47D8-676D-4973-BF14-29E238A9F0A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CB178-16CB-4595-8CDB-EC7D694B2161}" type="datetimeFigureOut">
              <a:rPr lang="en-US" smtClean="0"/>
              <a:pPr/>
              <a:t>3/22/2012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8D47D8-676D-4973-BF14-29E238A9F0A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CB178-16CB-4595-8CDB-EC7D694B2161}" type="datetimeFigureOut">
              <a:rPr lang="en-US" smtClean="0"/>
              <a:pPr/>
              <a:t>3/22/2012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8D47D8-676D-4973-BF14-29E238A9F0A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CB178-16CB-4595-8CDB-EC7D694B2161}" type="datetimeFigureOut">
              <a:rPr lang="en-US" smtClean="0"/>
              <a:pPr/>
              <a:t>3/22/2012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8D47D8-676D-4973-BF14-29E238A9F0A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CB178-16CB-4595-8CDB-EC7D694B2161}" type="datetimeFigureOut">
              <a:rPr lang="en-US" smtClean="0"/>
              <a:pPr/>
              <a:t>3/22/2012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8D47D8-676D-4973-BF14-29E238A9F0A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CB178-16CB-4595-8CDB-EC7D694B2161}" type="datetimeFigureOut">
              <a:rPr lang="en-US" smtClean="0"/>
              <a:pPr/>
              <a:t>3/22/2012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8D47D8-676D-4973-BF14-29E238A9F0A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CB178-16CB-4595-8CDB-EC7D694B2161}" type="datetimeFigureOut">
              <a:rPr lang="en-US" smtClean="0"/>
              <a:pPr/>
              <a:t>3/22/2012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8D47D8-676D-4973-BF14-29E238A9F0A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CB178-16CB-4595-8CDB-EC7D694B2161}" type="datetimeFigureOut">
              <a:rPr lang="en-US" smtClean="0"/>
              <a:pPr/>
              <a:t>3/22/2012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8D47D8-676D-4973-BF14-29E238A9F0A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ECB178-16CB-4595-8CDB-EC7D694B2161}" type="datetimeFigureOut">
              <a:rPr lang="en-US" smtClean="0"/>
              <a:pPr/>
              <a:t>3/22/2012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8D47D8-676D-4973-BF14-29E238A9F0A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gif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2880" y="609600"/>
            <a:ext cx="4541520" cy="584775"/>
          </a:xfrm>
          <a:prstGeom prst="rect">
            <a:avLst/>
          </a:prstGeom>
          <a:solidFill>
            <a:srgbClr val="7030A0"/>
          </a:solidFill>
          <a:ln w="127000" cap="rnd">
            <a:solidFill>
              <a:schemeClr val="accent6"/>
            </a:solidFill>
            <a:prstDash val="sysDot"/>
          </a:ln>
        </p:spPr>
        <p:txBody>
          <a:bodyPr wrap="square" rtlCol="0">
            <a:spAutoFit/>
          </a:bodyPr>
          <a:lstStyle/>
          <a:p>
            <a:pPr marL="742950" indent="-742950"/>
            <a:r>
              <a:rPr lang="fr-FR" sz="3200" dirty="0" smtClean="0">
                <a:solidFill>
                  <a:srgbClr val="FFFF00"/>
                </a:solidFill>
                <a:latin typeface="Kristen ITC" pitchFamily="66" charset="0"/>
              </a:rPr>
              <a:t>Copiez et complétez</a:t>
            </a:r>
            <a:endParaRPr lang="fr-FR" sz="3200" dirty="0">
              <a:solidFill>
                <a:srgbClr val="92D050"/>
              </a:solidFill>
              <a:latin typeface="Kristen ITC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52400" y="1981200"/>
            <a:ext cx="8686800" cy="584775"/>
          </a:xfrm>
          <a:prstGeom prst="rect">
            <a:avLst/>
          </a:prstGeom>
          <a:solidFill>
            <a:srgbClr val="FFFF00"/>
          </a:solidFill>
          <a:ln w="127000" cap="rnd">
            <a:solidFill>
              <a:srgbClr val="00B05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marL="742950" indent="-742950"/>
            <a:r>
              <a:rPr lang="fr-FR" sz="3200" dirty="0" smtClean="0">
                <a:latin typeface="Kristen ITC" pitchFamily="66" charset="0"/>
              </a:rPr>
              <a:t>1.  C’est un ________ café. (</a:t>
            </a:r>
            <a:r>
              <a:rPr lang="fr-FR" sz="3200" dirty="0" err="1" smtClean="0">
                <a:latin typeface="Kristen ITC" pitchFamily="66" charset="0"/>
              </a:rPr>
              <a:t>old</a:t>
            </a:r>
            <a:r>
              <a:rPr lang="fr-FR" sz="3200" dirty="0" smtClean="0">
                <a:latin typeface="Kristen ITC" pitchFamily="66" charset="0"/>
              </a:rPr>
              <a:t>)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82880" y="3276600"/>
            <a:ext cx="8686800" cy="584775"/>
          </a:xfrm>
          <a:prstGeom prst="rect">
            <a:avLst/>
          </a:prstGeom>
          <a:solidFill>
            <a:srgbClr val="FFFF00"/>
          </a:solidFill>
          <a:ln w="127000" cap="rnd">
            <a:solidFill>
              <a:srgbClr val="00B05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marL="742950" indent="-742950"/>
            <a:r>
              <a:rPr lang="fr-FR" sz="3200" dirty="0" smtClean="0">
                <a:latin typeface="Kristen ITC" pitchFamily="66" charset="0"/>
              </a:rPr>
              <a:t>2.  C’est une ________ serveuse. (new)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39337" y="4520625"/>
            <a:ext cx="8686800" cy="584775"/>
          </a:xfrm>
          <a:prstGeom prst="rect">
            <a:avLst/>
          </a:prstGeom>
          <a:solidFill>
            <a:srgbClr val="FFFF00"/>
          </a:solidFill>
          <a:ln w="127000" cap="rnd">
            <a:solidFill>
              <a:srgbClr val="00B05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marL="742950" indent="-742950"/>
            <a:r>
              <a:rPr lang="fr-FR" sz="3200" dirty="0" smtClean="0">
                <a:latin typeface="Kristen ITC" pitchFamily="66" charset="0"/>
              </a:rPr>
              <a:t>3.  C’est une ________ terrasse. (</a:t>
            </a:r>
            <a:r>
              <a:rPr lang="fr-FR" sz="3200" dirty="0" err="1" smtClean="0">
                <a:latin typeface="Kristen ITC" pitchFamily="66" charset="0"/>
              </a:rPr>
              <a:t>beautiful</a:t>
            </a:r>
            <a:r>
              <a:rPr lang="fr-FR" sz="3200" dirty="0" smtClean="0">
                <a:latin typeface="Kristen ITC" pitchFamily="66" charset="0"/>
              </a:rPr>
              <a:t>)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217714" y="5672983"/>
            <a:ext cx="8686800" cy="584775"/>
          </a:xfrm>
          <a:prstGeom prst="rect">
            <a:avLst/>
          </a:prstGeom>
          <a:solidFill>
            <a:srgbClr val="FFFF00"/>
          </a:solidFill>
          <a:ln w="127000" cap="rnd">
            <a:solidFill>
              <a:srgbClr val="00B05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marL="742950" indent="-742950"/>
            <a:r>
              <a:rPr lang="fr-FR" sz="3200" dirty="0" smtClean="0">
                <a:latin typeface="Kristen ITC" pitchFamily="66" charset="0"/>
              </a:rPr>
              <a:t>4.  C’est une ________ carte. (</a:t>
            </a:r>
            <a:r>
              <a:rPr lang="fr-FR" sz="3200" dirty="0" err="1" smtClean="0">
                <a:latin typeface="Kristen ITC" pitchFamily="66" charset="0"/>
              </a:rPr>
              <a:t>old</a:t>
            </a:r>
            <a:r>
              <a:rPr lang="fr-FR" sz="3200" dirty="0" smtClean="0">
                <a:latin typeface="Kristen ITC" pitchFamily="66" charset="0"/>
              </a:rPr>
              <a:t>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04800" y="381000"/>
            <a:ext cx="8534400" cy="1077218"/>
          </a:xfrm>
          <a:prstGeom prst="rect">
            <a:avLst/>
          </a:prstGeom>
          <a:solidFill>
            <a:srgbClr val="7030A0"/>
          </a:solidFill>
          <a:ln w="127000" cap="rnd">
            <a:solidFill>
              <a:schemeClr val="accent6"/>
            </a:solidFill>
            <a:prstDash val="sysDot"/>
          </a:ln>
        </p:spPr>
        <p:txBody>
          <a:bodyPr wrap="square" rtlCol="0">
            <a:spAutoFit/>
          </a:bodyPr>
          <a:lstStyle/>
          <a:p>
            <a:pPr marL="742950" indent="-742950"/>
            <a:r>
              <a:rPr lang="fr-FR" sz="3200" dirty="0" smtClean="0">
                <a:solidFill>
                  <a:srgbClr val="FFFF00"/>
                </a:solidFill>
                <a:latin typeface="Kristen ITC" pitchFamily="66" charset="0"/>
              </a:rPr>
              <a:t>Ouvrez le livre à la page 155.  </a:t>
            </a:r>
            <a:r>
              <a:rPr lang="fr-FR" sz="3200" dirty="0" smtClean="0">
                <a:solidFill>
                  <a:srgbClr val="FFFF00"/>
                </a:solidFill>
                <a:latin typeface="Kristen ITC" pitchFamily="66" charset="0"/>
              </a:rPr>
              <a:t>Qu’est-ce que c’est ?</a:t>
            </a:r>
            <a:endParaRPr lang="fr-FR" sz="3200" dirty="0">
              <a:solidFill>
                <a:srgbClr val="92D050"/>
              </a:solidFill>
              <a:latin typeface="Kristen ITC" pitchFamily="66" charset="0"/>
            </a:endParaRPr>
          </a:p>
        </p:txBody>
      </p:sp>
      <p:pic>
        <p:nvPicPr>
          <p:cNvPr id="9" name="Picture 2" descr="http://www.euvs.org/img/tools/ingredients/lemon-juic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676400"/>
            <a:ext cx="2057400" cy="2153734"/>
          </a:xfrm>
          <a:prstGeom prst="rect">
            <a:avLst/>
          </a:prstGeom>
          <a:noFill/>
        </p:spPr>
      </p:pic>
      <p:pic>
        <p:nvPicPr>
          <p:cNvPr id="10" name="Picture 4" descr="http://www.grainedeschamps.com/medias/tp/12-recetteg-zoom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24200" y="1676400"/>
            <a:ext cx="2209799" cy="2209800"/>
          </a:xfrm>
          <a:prstGeom prst="rect">
            <a:avLst/>
          </a:prstGeom>
          <a:noFill/>
        </p:spPr>
      </p:pic>
      <p:pic>
        <p:nvPicPr>
          <p:cNvPr id="11" name="Picture 4" descr="http://recette1.supertoinette.com/66544/thumb/800/-/66544-beurre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67400" y="1752600"/>
            <a:ext cx="2895600" cy="2171700"/>
          </a:xfrm>
          <a:prstGeom prst="rect">
            <a:avLst/>
          </a:prstGeom>
          <a:noFill/>
        </p:spPr>
      </p:pic>
      <p:pic>
        <p:nvPicPr>
          <p:cNvPr id="12" name="Picture 2" descr="http://img.over-blog.com/300x223/1/70/15/79/maisquiestarbon2/sandwich-jambon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1000" y="4114800"/>
            <a:ext cx="3200400" cy="2378964"/>
          </a:xfrm>
          <a:prstGeom prst="rect">
            <a:avLst/>
          </a:prstGeom>
          <a:noFill/>
        </p:spPr>
      </p:pic>
      <p:pic>
        <p:nvPicPr>
          <p:cNvPr id="17" name="Picture 2" descr="http://mets-idees.fr/wp-content/uploads/2009/06/salade-et-huile-pignon-de-pin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419600" y="4114800"/>
            <a:ext cx="2895600" cy="2309242"/>
          </a:xfrm>
          <a:prstGeom prst="rect">
            <a:avLst/>
          </a:prstGeom>
          <a:noFill/>
        </p:spPr>
      </p:pic>
      <p:sp>
        <p:nvSpPr>
          <p:cNvPr id="18" name="TextBox 17"/>
          <p:cNvSpPr txBox="1"/>
          <p:nvPr/>
        </p:nvSpPr>
        <p:spPr>
          <a:xfrm>
            <a:off x="457200" y="1676400"/>
            <a:ext cx="762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/>
              <a:t>1</a:t>
            </a:r>
            <a:endParaRPr lang="en-US" sz="4400" dirty="0"/>
          </a:p>
        </p:txBody>
      </p:sp>
      <p:sp>
        <p:nvSpPr>
          <p:cNvPr id="19" name="TextBox 18"/>
          <p:cNvSpPr txBox="1"/>
          <p:nvPr/>
        </p:nvSpPr>
        <p:spPr>
          <a:xfrm>
            <a:off x="3124200" y="1676400"/>
            <a:ext cx="762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/>
              <a:t>2</a:t>
            </a:r>
            <a:endParaRPr lang="en-US" sz="4400" dirty="0"/>
          </a:p>
        </p:txBody>
      </p:sp>
      <p:sp>
        <p:nvSpPr>
          <p:cNvPr id="20" name="TextBox 19"/>
          <p:cNvSpPr txBox="1"/>
          <p:nvPr/>
        </p:nvSpPr>
        <p:spPr>
          <a:xfrm>
            <a:off x="5867400" y="1752600"/>
            <a:ext cx="762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/>
              <a:t>3</a:t>
            </a:r>
            <a:endParaRPr lang="en-US" sz="4400" dirty="0"/>
          </a:p>
        </p:txBody>
      </p:sp>
      <p:sp>
        <p:nvSpPr>
          <p:cNvPr id="21" name="TextBox 20"/>
          <p:cNvSpPr txBox="1"/>
          <p:nvPr/>
        </p:nvSpPr>
        <p:spPr>
          <a:xfrm>
            <a:off x="228600" y="3886200"/>
            <a:ext cx="762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/>
              <a:t>4</a:t>
            </a:r>
            <a:endParaRPr lang="en-US" sz="4400" dirty="0"/>
          </a:p>
        </p:txBody>
      </p:sp>
      <p:sp>
        <p:nvSpPr>
          <p:cNvPr id="22" name="TextBox 21"/>
          <p:cNvSpPr txBox="1"/>
          <p:nvPr/>
        </p:nvSpPr>
        <p:spPr>
          <a:xfrm>
            <a:off x="4419600" y="4114800"/>
            <a:ext cx="762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/>
              <a:t>5</a:t>
            </a:r>
            <a:endParaRPr lang="en-US" sz="4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04800" y="381000"/>
            <a:ext cx="8534400" cy="1077218"/>
          </a:xfrm>
          <a:prstGeom prst="rect">
            <a:avLst/>
          </a:prstGeom>
          <a:solidFill>
            <a:srgbClr val="7030A0"/>
          </a:solidFill>
          <a:ln w="127000" cap="rnd">
            <a:solidFill>
              <a:schemeClr val="accent6"/>
            </a:solidFill>
            <a:prstDash val="sysDot"/>
          </a:ln>
        </p:spPr>
        <p:txBody>
          <a:bodyPr wrap="square" rtlCol="0">
            <a:spAutoFit/>
          </a:bodyPr>
          <a:lstStyle/>
          <a:p>
            <a:pPr marL="742950" indent="-742950"/>
            <a:r>
              <a:rPr lang="fr-FR" sz="3200" dirty="0">
                <a:solidFill>
                  <a:srgbClr val="FFFF00"/>
                </a:solidFill>
                <a:latin typeface="Kristen ITC" pitchFamily="66" charset="0"/>
              </a:rPr>
              <a:t>Ouvrez le livre à la page 155.  Qu’est-ce que c’est ?</a:t>
            </a:r>
            <a:endParaRPr lang="fr-FR" sz="3200" dirty="0">
              <a:solidFill>
                <a:srgbClr val="92D050"/>
              </a:solidFill>
              <a:latin typeface="Kristen ITC" pitchFamily="66" charset="0"/>
            </a:endParaRPr>
          </a:p>
        </p:txBody>
      </p:sp>
      <p:pic>
        <p:nvPicPr>
          <p:cNvPr id="8" name="Picture 2" descr="http://madeinfrance-asso.fr/Images/la_soup_ea_loigno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1676400"/>
            <a:ext cx="2286000" cy="2373407"/>
          </a:xfrm>
          <a:prstGeom prst="rect">
            <a:avLst/>
          </a:prstGeom>
          <a:noFill/>
        </p:spPr>
      </p:pic>
      <p:pic>
        <p:nvPicPr>
          <p:cNvPr id="13" name="Picture 6" descr="http://t0.gstatic.com/images?q=tbn:ANd9GcQ_uCToY3l6yRSZ7RdeUW87CdK58ZM0uYAaMhNNZ9dvw0uB3w-HWQ&amp;t=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62400" y="1752600"/>
            <a:ext cx="2971800" cy="2228850"/>
          </a:xfrm>
          <a:prstGeom prst="rect">
            <a:avLst/>
          </a:prstGeom>
          <a:noFill/>
        </p:spPr>
      </p:pic>
      <p:pic>
        <p:nvPicPr>
          <p:cNvPr id="14" name="Picture 2" descr="http://www.recette-gratuite.fr/img/recette/glace-chocolat-126372286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9600" y="4267200"/>
            <a:ext cx="2667000" cy="2302447"/>
          </a:xfrm>
          <a:prstGeom prst="rect">
            <a:avLst/>
          </a:prstGeom>
          <a:noFill/>
        </p:spPr>
      </p:pic>
      <p:pic>
        <p:nvPicPr>
          <p:cNvPr id="15" name="Picture 2" descr="http://litterature-fle.wikispaces.com/file/view/cutout-croissant.gif/61414608/cutout-croissant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00600" y="4419600"/>
            <a:ext cx="2478186" cy="1600200"/>
          </a:xfrm>
          <a:prstGeom prst="rect">
            <a:avLst/>
          </a:prstGeom>
          <a:noFill/>
        </p:spPr>
      </p:pic>
      <p:sp>
        <p:nvSpPr>
          <p:cNvPr id="16" name="TextBox 15"/>
          <p:cNvSpPr txBox="1"/>
          <p:nvPr/>
        </p:nvSpPr>
        <p:spPr>
          <a:xfrm>
            <a:off x="304800" y="1676400"/>
            <a:ext cx="762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/>
              <a:t>6</a:t>
            </a:r>
            <a:endParaRPr lang="en-US" sz="4400" dirty="0"/>
          </a:p>
        </p:txBody>
      </p:sp>
      <p:sp>
        <p:nvSpPr>
          <p:cNvPr id="18" name="TextBox 17"/>
          <p:cNvSpPr txBox="1"/>
          <p:nvPr/>
        </p:nvSpPr>
        <p:spPr>
          <a:xfrm>
            <a:off x="3657600" y="1752600"/>
            <a:ext cx="762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/>
              <a:t>7</a:t>
            </a:r>
            <a:endParaRPr lang="en-US" sz="4400" dirty="0"/>
          </a:p>
        </p:txBody>
      </p:sp>
      <p:sp>
        <p:nvSpPr>
          <p:cNvPr id="19" name="TextBox 18"/>
          <p:cNvSpPr txBox="1"/>
          <p:nvPr/>
        </p:nvSpPr>
        <p:spPr>
          <a:xfrm>
            <a:off x="381000" y="4267200"/>
            <a:ext cx="762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/>
              <a:t>8</a:t>
            </a:r>
            <a:endParaRPr lang="en-US" sz="4400" dirty="0"/>
          </a:p>
        </p:txBody>
      </p:sp>
      <p:sp>
        <p:nvSpPr>
          <p:cNvPr id="20" name="TextBox 19"/>
          <p:cNvSpPr txBox="1"/>
          <p:nvPr/>
        </p:nvSpPr>
        <p:spPr>
          <a:xfrm>
            <a:off x="4267200" y="4191000"/>
            <a:ext cx="762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/>
              <a:t>9</a:t>
            </a:r>
            <a:endParaRPr lang="en-US" sz="4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cache2.allpostersimages.com/p/LRG/18/1870/CTX8D00Z/affiches/femmes-assises-a-la-terrasse-d-un-caf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76400" y="1371600"/>
            <a:ext cx="5638800" cy="4609720"/>
          </a:xfrm>
          <a:prstGeom prst="rect">
            <a:avLst/>
          </a:prstGeom>
          <a:noFill/>
        </p:spPr>
      </p:pic>
      <p:sp>
        <p:nvSpPr>
          <p:cNvPr id="5" name="Oval Callout 4"/>
          <p:cNvSpPr/>
          <p:nvPr/>
        </p:nvSpPr>
        <p:spPr>
          <a:xfrm>
            <a:off x="228600" y="0"/>
            <a:ext cx="3581400" cy="2590800"/>
          </a:xfrm>
          <a:prstGeom prst="wedgeEllipseCallout">
            <a:avLst>
              <a:gd name="adj1" fmla="val 48075"/>
              <a:gd name="adj2" fmla="val 6097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smtClean="0"/>
              <a:t>J’ai faim.  Je voudrais quelque chose à manger.</a:t>
            </a:r>
          </a:p>
          <a:p>
            <a:pPr algn="ctr"/>
            <a:endParaRPr lang="fr-FR" sz="2400" smtClean="0"/>
          </a:p>
          <a:p>
            <a:pPr algn="ctr"/>
            <a:r>
              <a:rPr lang="fr-FR" sz="2400" smtClean="0"/>
              <a:t>Je voudrais un croissant !</a:t>
            </a:r>
            <a:endParaRPr lang="fr-FR" sz="2400"/>
          </a:p>
        </p:txBody>
      </p:sp>
      <p:sp>
        <p:nvSpPr>
          <p:cNvPr id="7" name="Oval Callout 6"/>
          <p:cNvSpPr/>
          <p:nvPr/>
        </p:nvSpPr>
        <p:spPr>
          <a:xfrm>
            <a:off x="5334000" y="0"/>
            <a:ext cx="3581400" cy="2590800"/>
          </a:xfrm>
          <a:prstGeom prst="wedgeEllipseCallout">
            <a:avLst>
              <a:gd name="adj1" fmla="val -40680"/>
              <a:gd name="adj2" fmla="val 4529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smtClean="0"/>
              <a:t>Moi, j’ai soif ! Je voudrais quelque chose à boire.</a:t>
            </a:r>
          </a:p>
          <a:p>
            <a:pPr algn="ctr"/>
            <a:endParaRPr lang="fr-FR" sz="2400" smtClean="0"/>
          </a:p>
          <a:p>
            <a:pPr algn="ctr"/>
            <a:r>
              <a:rPr lang="fr-FR" sz="2400" smtClean="0"/>
              <a:t>Je voudrais un citron pressé !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://t1.gstatic.com/images?q=tbn:ANd9GcQU8ustczycXw6VZOM2FP0INDRbxbOGhplZByV0wDzLr41wvSrZRw&amp;t=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90800" y="1371600"/>
            <a:ext cx="3886200" cy="5161671"/>
          </a:xfrm>
          <a:prstGeom prst="rect">
            <a:avLst/>
          </a:prstGeom>
          <a:noFill/>
        </p:spPr>
      </p:pic>
      <p:sp>
        <p:nvSpPr>
          <p:cNvPr id="5" name="Oval Callout 4"/>
          <p:cNvSpPr/>
          <p:nvPr/>
        </p:nvSpPr>
        <p:spPr>
          <a:xfrm>
            <a:off x="0" y="0"/>
            <a:ext cx="3581400" cy="2590800"/>
          </a:xfrm>
          <a:prstGeom prst="wedgeEllipseCallout">
            <a:avLst>
              <a:gd name="adj1" fmla="val 49291"/>
              <a:gd name="adj2" fmla="val 3128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dirty="0" smtClean="0"/>
              <a:t>Vous désirez ?</a:t>
            </a:r>
            <a:endParaRPr lang="fr-FR" sz="2400" dirty="0"/>
          </a:p>
        </p:txBody>
      </p:sp>
      <p:sp>
        <p:nvSpPr>
          <p:cNvPr id="7" name="Oval Callout 6"/>
          <p:cNvSpPr/>
          <p:nvPr/>
        </p:nvSpPr>
        <p:spPr>
          <a:xfrm>
            <a:off x="5334000" y="0"/>
            <a:ext cx="3581400" cy="2590800"/>
          </a:xfrm>
          <a:prstGeom prst="wedgeEllipseCallout">
            <a:avLst>
              <a:gd name="adj1" fmla="val -47975"/>
              <a:gd name="adj2" fmla="val 8618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dirty="0" smtClean="0"/>
              <a:t>J’ai soif.  Je voudrais un coca s’il vous plaît.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04800" y="2133600"/>
            <a:ext cx="8534400" cy="3539430"/>
          </a:xfrm>
          <a:prstGeom prst="rect">
            <a:avLst/>
          </a:prstGeom>
          <a:solidFill>
            <a:srgbClr val="7030A0"/>
          </a:solidFill>
          <a:ln w="127000" cap="rnd">
            <a:solidFill>
              <a:schemeClr val="accent6"/>
            </a:solidFill>
            <a:prstDash val="sysDot"/>
          </a:ln>
        </p:spPr>
        <p:txBody>
          <a:bodyPr wrap="square" rtlCol="0">
            <a:spAutoFit/>
          </a:bodyPr>
          <a:lstStyle/>
          <a:p>
            <a:pPr marL="742950" indent="-742950"/>
            <a:r>
              <a:rPr lang="fr-FR" sz="3200" dirty="0" smtClean="0">
                <a:solidFill>
                  <a:srgbClr val="FFFF00"/>
                </a:solidFill>
                <a:latin typeface="Kristen ITC" pitchFamily="66" charset="0"/>
              </a:rPr>
              <a:t>Server </a:t>
            </a:r>
            <a:r>
              <a:rPr lang="fr-FR" sz="3200" dirty="0" err="1" smtClean="0">
                <a:solidFill>
                  <a:srgbClr val="FFFF00"/>
                </a:solidFill>
                <a:latin typeface="Kristen ITC" pitchFamily="66" charset="0"/>
              </a:rPr>
              <a:t>greets</a:t>
            </a:r>
            <a:r>
              <a:rPr lang="fr-FR" sz="3200" dirty="0" smtClean="0">
                <a:solidFill>
                  <a:srgbClr val="FFFF00"/>
                </a:solidFill>
                <a:latin typeface="Kristen ITC" pitchFamily="66" charset="0"/>
              </a:rPr>
              <a:t> </a:t>
            </a:r>
            <a:r>
              <a:rPr lang="fr-FR" sz="3200" dirty="0" err="1" smtClean="0">
                <a:solidFill>
                  <a:srgbClr val="FFFF00"/>
                </a:solidFill>
                <a:latin typeface="Kristen ITC" pitchFamily="66" charset="0"/>
              </a:rPr>
              <a:t>you</a:t>
            </a:r>
            <a:r>
              <a:rPr lang="fr-FR" sz="3200" dirty="0" smtClean="0">
                <a:solidFill>
                  <a:srgbClr val="FFFF00"/>
                </a:solidFill>
                <a:latin typeface="Kristen ITC" pitchFamily="66" charset="0"/>
              </a:rPr>
              <a:t> and </a:t>
            </a:r>
            <a:r>
              <a:rPr lang="fr-FR" sz="3200" dirty="0" err="1" smtClean="0">
                <a:solidFill>
                  <a:srgbClr val="FFFF00"/>
                </a:solidFill>
                <a:latin typeface="Kristen ITC" pitchFamily="66" charset="0"/>
              </a:rPr>
              <a:t>introduces</a:t>
            </a:r>
            <a:r>
              <a:rPr lang="fr-FR" sz="3200" dirty="0" smtClean="0">
                <a:solidFill>
                  <a:srgbClr val="FFFF00"/>
                </a:solidFill>
                <a:latin typeface="Kristen ITC" pitchFamily="66" charset="0"/>
              </a:rPr>
              <a:t> </a:t>
            </a:r>
            <a:r>
              <a:rPr lang="fr-FR" sz="3200" dirty="0" err="1" smtClean="0">
                <a:solidFill>
                  <a:srgbClr val="FFFF00"/>
                </a:solidFill>
                <a:latin typeface="Kristen ITC" pitchFamily="66" charset="0"/>
              </a:rPr>
              <a:t>him</a:t>
            </a:r>
            <a:r>
              <a:rPr lang="fr-FR" sz="3200" dirty="0" smtClean="0">
                <a:solidFill>
                  <a:srgbClr val="FFFF00"/>
                </a:solidFill>
                <a:latin typeface="Kristen ITC" pitchFamily="66" charset="0"/>
              </a:rPr>
              <a:t>/</a:t>
            </a:r>
            <a:r>
              <a:rPr lang="fr-FR" sz="3200" dirty="0" err="1" smtClean="0">
                <a:solidFill>
                  <a:srgbClr val="FFFF00"/>
                </a:solidFill>
                <a:latin typeface="Kristen ITC" pitchFamily="66" charset="0"/>
              </a:rPr>
              <a:t>herself</a:t>
            </a:r>
            <a:r>
              <a:rPr lang="fr-FR" sz="3200" dirty="0" smtClean="0">
                <a:solidFill>
                  <a:srgbClr val="FFFF00"/>
                </a:solidFill>
                <a:latin typeface="Kristen ITC" pitchFamily="66" charset="0"/>
              </a:rPr>
              <a:t>.</a:t>
            </a:r>
          </a:p>
          <a:p>
            <a:pPr marL="742950" indent="-742950"/>
            <a:endParaRPr lang="fr-FR" sz="3200" dirty="0" smtClean="0">
              <a:solidFill>
                <a:srgbClr val="FFFF00"/>
              </a:solidFill>
              <a:latin typeface="Kristen ITC" pitchFamily="66" charset="0"/>
            </a:endParaRPr>
          </a:p>
          <a:p>
            <a:pPr marL="742950" indent="-742950"/>
            <a:r>
              <a:rPr lang="fr-FR" sz="3200" dirty="0" smtClean="0">
                <a:solidFill>
                  <a:srgbClr val="FFFF00"/>
                </a:solidFill>
                <a:latin typeface="Kristen ITC" pitchFamily="66" charset="0"/>
              </a:rPr>
              <a:t>Server </a:t>
            </a:r>
            <a:r>
              <a:rPr lang="fr-FR" sz="3200" dirty="0" err="1" smtClean="0">
                <a:solidFill>
                  <a:srgbClr val="FFFF00"/>
                </a:solidFill>
                <a:latin typeface="Kristen ITC" pitchFamily="66" charset="0"/>
              </a:rPr>
              <a:t>asks</a:t>
            </a:r>
            <a:r>
              <a:rPr lang="fr-FR" sz="3200" dirty="0" smtClean="0">
                <a:solidFill>
                  <a:srgbClr val="FFFF00"/>
                </a:solidFill>
                <a:latin typeface="Kristen ITC" pitchFamily="66" charset="0"/>
              </a:rPr>
              <a:t> </a:t>
            </a:r>
            <a:r>
              <a:rPr lang="fr-FR" sz="3200" dirty="0" err="1" smtClean="0">
                <a:solidFill>
                  <a:srgbClr val="FFFF00"/>
                </a:solidFill>
                <a:latin typeface="Kristen ITC" pitchFamily="66" charset="0"/>
              </a:rPr>
              <a:t>you</a:t>
            </a:r>
            <a:r>
              <a:rPr lang="fr-FR" sz="3200" dirty="0" smtClean="0">
                <a:solidFill>
                  <a:srgbClr val="FFFF00"/>
                </a:solidFill>
                <a:latin typeface="Kristen ITC" pitchFamily="66" charset="0"/>
              </a:rPr>
              <a:t> </a:t>
            </a:r>
            <a:r>
              <a:rPr lang="fr-FR" sz="3200" dirty="0" err="1" smtClean="0">
                <a:solidFill>
                  <a:srgbClr val="FFFF00"/>
                </a:solidFill>
                <a:latin typeface="Kristen ITC" pitchFamily="66" charset="0"/>
              </a:rPr>
              <a:t>what</a:t>
            </a:r>
            <a:r>
              <a:rPr lang="fr-FR" sz="3200" dirty="0" smtClean="0">
                <a:solidFill>
                  <a:srgbClr val="FFFF00"/>
                </a:solidFill>
                <a:latin typeface="Kristen ITC" pitchFamily="66" charset="0"/>
              </a:rPr>
              <a:t> </a:t>
            </a:r>
            <a:r>
              <a:rPr lang="fr-FR" sz="3200" dirty="0" err="1" smtClean="0">
                <a:solidFill>
                  <a:srgbClr val="FFFF00"/>
                </a:solidFill>
                <a:latin typeface="Kristen ITC" pitchFamily="66" charset="0"/>
              </a:rPr>
              <a:t>you</a:t>
            </a:r>
            <a:r>
              <a:rPr lang="fr-FR" sz="3200" dirty="0" smtClean="0">
                <a:solidFill>
                  <a:srgbClr val="FFFF00"/>
                </a:solidFill>
                <a:latin typeface="Kristen ITC" pitchFamily="66" charset="0"/>
              </a:rPr>
              <a:t> </a:t>
            </a:r>
            <a:r>
              <a:rPr lang="fr-FR" sz="3200" dirty="0" err="1" smtClean="0">
                <a:solidFill>
                  <a:srgbClr val="FFFF00"/>
                </a:solidFill>
                <a:latin typeface="Kristen ITC" pitchFamily="66" charset="0"/>
              </a:rPr>
              <a:t>would</a:t>
            </a:r>
            <a:r>
              <a:rPr lang="fr-FR" sz="3200" dirty="0" smtClean="0">
                <a:solidFill>
                  <a:srgbClr val="FFFF00"/>
                </a:solidFill>
                <a:latin typeface="Kristen ITC" pitchFamily="66" charset="0"/>
              </a:rPr>
              <a:t> </a:t>
            </a:r>
            <a:r>
              <a:rPr lang="fr-FR" sz="3200" dirty="0" err="1" smtClean="0">
                <a:solidFill>
                  <a:srgbClr val="FFFF00"/>
                </a:solidFill>
                <a:latin typeface="Kristen ITC" pitchFamily="66" charset="0"/>
              </a:rPr>
              <a:t>like</a:t>
            </a:r>
            <a:r>
              <a:rPr lang="fr-FR" sz="3200" dirty="0" smtClean="0">
                <a:solidFill>
                  <a:srgbClr val="FFFF00"/>
                </a:solidFill>
                <a:latin typeface="Kristen ITC" pitchFamily="66" charset="0"/>
              </a:rPr>
              <a:t>.</a:t>
            </a:r>
          </a:p>
          <a:p>
            <a:pPr marL="742950" indent="-742950"/>
            <a:endParaRPr lang="fr-FR" sz="3200" dirty="0" smtClean="0">
              <a:solidFill>
                <a:srgbClr val="FFFF00"/>
              </a:solidFill>
              <a:latin typeface="Kristen ITC" pitchFamily="66" charset="0"/>
            </a:endParaRPr>
          </a:p>
          <a:p>
            <a:pPr marL="742950" indent="-742950"/>
            <a:r>
              <a:rPr lang="fr-FR" sz="3200" dirty="0" smtClean="0">
                <a:solidFill>
                  <a:srgbClr val="FFFF00"/>
                </a:solidFill>
                <a:latin typeface="Kristen ITC" pitchFamily="66" charset="0"/>
              </a:rPr>
              <a:t>You </a:t>
            </a:r>
            <a:r>
              <a:rPr lang="fr-FR" sz="3200" dirty="0" err="1" smtClean="0">
                <a:solidFill>
                  <a:srgbClr val="FFFF00"/>
                </a:solidFill>
                <a:latin typeface="Kristen ITC" pitchFamily="66" charset="0"/>
              </a:rPr>
              <a:t>say</a:t>
            </a:r>
            <a:r>
              <a:rPr lang="fr-FR" sz="3200" dirty="0" smtClean="0">
                <a:solidFill>
                  <a:srgbClr val="FFFF00"/>
                </a:solidFill>
                <a:latin typeface="Kristen ITC" pitchFamily="66" charset="0"/>
              </a:rPr>
              <a:t> </a:t>
            </a:r>
            <a:r>
              <a:rPr lang="fr-FR" sz="3200" dirty="0" err="1" smtClean="0">
                <a:solidFill>
                  <a:srgbClr val="FFFF00"/>
                </a:solidFill>
                <a:latin typeface="Kristen ITC" pitchFamily="66" charset="0"/>
              </a:rPr>
              <a:t>you</a:t>
            </a:r>
            <a:r>
              <a:rPr lang="fr-FR" sz="3200" dirty="0" smtClean="0">
                <a:solidFill>
                  <a:srgbClr val="FFFF00"/>
                </a:solidFill>
                <a:latin typeface="Kristen ITC" pitchFamily="66" charset="0"/>
              </a:rPr>
              <a:t> are </a:t>
            </a:r>
            <a:r>
              <a:rPr lang="fr-FR" sz="3200" dirty="0" err="1" smtClean="0">
                <a:solidFill>
                  <a:srgbClr val="FFFF00"/>
                </a:solidFill>
                <a:latin typeface="Kristen ITC" pitchFamily="66" charset="0"/>
              </a:rPr>
              <a:t>hungry</a:t>
            </a:r>
            <a:r>
              <a:rPr lang="fr-FR" sz="3200" dirty="0" smtClean="0">
                <a:solidFill>
                  <a:srgbClr val="FFFF00"/>
                </a:solidFill>
                <a:latin typeface="Kristen ITC" pitchFamily="66" charset="0"/>
              </a:rPr>
              <a:t> or </a:t>
            </a:r>
            <a:r>
              <a:rPr lang="fr-FR" sz="3200" dirty="0" err="1" smtClean="0">
                <a:solidFill>
                  <a:srgbClr val="FFFF00"/>
                </a:solidFill>
                <a:latin typeface="Kristen ITC" pitchFamily="66" charset="0"/>
              </a:rPr>
              <a:t>thirsty</a:t>
            </a:r>
            <a:r>
              <a:rPr lang="fr-FR" sz="3200" dirty="0" smtClean="0">
                <a:solidFill>
                  <a:srgbClr val="FFFF00"/>
                </a:solidFill>
                <a:latin typeface="Kristen ITC" pitchFamily="66" charset="0"/>
              </a:rPr>
              <a:t> and tell </a:t>
            </a:r>
            <a:r>
              <a:rPr lang="fr-FR" sz="3200" dirty="0" err="1" smtClean="0">
                <a:solidFill>
                  <a:srgbClr val="FFFF00"/>
                </a:solidFill>
                <a:latin typeface="Kristen ITC" pitchFamily="66" charset="0"/>
              </a:rPr>
              <a:t>him</a:t>
            </a:r>
            <a:r>
              <a:rPr lang="fr-FR" sz="3200" dirty="0" smtClean="0">
                <a:solidFill>
                  <a:srgbClr val="FFFF00"/>
                </a:solidFill>
                <a:latin typeface="Kristen ITC" pitchFamily="66" charset="0"/>
              </a:rPr>
              <a:t>/</a:t>
            </a:r>
            <a:r>
              <a:rPr lang="fr-FR" sz="3200" dirty="0" err="1" smtClean="0">
                <a:solidFill>
                  <a:srgbClr val="FFFF00"/>
                </a:solidFill>
                <a:latin typeface="Kristen ITC" pitchFamily="66" charset="0"/>
              </a:rPr>
              <a:t>her</a:t>
            </a:r>
            <a:r>
              <a:rPr lang="fr-FR" sz="3200" dirty="0" smtClean="0">
                <a:solidFill>
                  <a:srgbClr val="FFFF00"/>
                </a:solidFill>
                <a:latin typeface="Kristen ITC" pitchFamily="66" charset="0"/>
              </a:rPr>
              <a:t> </a:t>
            </a:r>
            <a:r>
              <a:rPr lang="fr-FR" sz="3200" dirty="0" err="1" smtClean="0">
                <a:solidFill>
                  <a:srgbClr val="FFFF00"/>
                </a:solidFill>
                <a:latin typeface="Kristen ITC" pitchFamily="66" charset="0"/>
              </a:rPr>
              <a:t>what</a:t>
            </a:r>
            <a:r>
              <a:rPr lang="fr-FR" sz="3200" dirty="0" smtClean="0">
                <a:solidFill>
                  <a:srgbClr val="FFFF00"/>
                </a:solidFill>
                <a:latin typeface="Kristen ITC" pitchFamily="66" charset="0"/>
              </a:rPr>
              <a:t> </a:t>
            </a:r>
            <a:r>
              <a:rPr lang="fr-FR" sz="3200" dirty="0" err="1" smtClean="0">
                <a:solidFill>
                  <a:srgbClr val="FFFF00"/>
                </a:solidFill>
                <a:latin typeface="Kristen ITC" pitchFamily="66" charset="0"/>
              </a:rPr>
              <a:t>you</a:t>
            </a:r>
            <a:r>
              <a:rPr lang="fr-FR" sz="3200" dirty="0" smtClean="0">
                <a:solidFill>
                  <a:srgbClr val="FFFF00"/>
                </a:solidFill>
                <a:latin typeface="Kristen ITC" pitchFamily="66" charset="0"/>
              </a:rPr>
              <a:t> </a:t>
            </a:r>
            <a:r>
              <a:rPr lang="fr-FR" sz="3200" dirty="0" err="1" smtClean="0">
                <a:solidFill>
                  <a:srgbClr val="FFFF00"/>
                </a:solidFill>
                <a:latin typeface="Kristen ITC" pitchFamily="66" charset="0"/>
              </a:rPr>
              <a:t>would</a:t>
            </a:r>
            <a:r>
              <a:rPr lang="fr-FR" sz="3200" dirty="0" smtClean="0">
                <a:solidFill>
                  <a:srgbClr val="FFFF00"/>
                </a:solidFill>
                <a:latin typeface="Kristen ITC" pitchFamily="66" charset="0"/>
              </a:rPr>
              <a:t> </a:t>
            </a:r>
            <a:r>
              <a:rPr lang="fr-FR" sz="3200" dirty="0" err="1" smtClean="0">
                <a:solidFill>
                  <a:srgbClr val="FFFF00"/>
                </a:solidFill>
                <a:latin typeface="Kristen ITC" pitchFamily="66" charset="0"/>
              </a:rPr>
              <a:t>like</a:t>
            </a:r>
            <a:endParaRPr lang="fr-FR" sz="3200" dirty="0">
              <a:solidFill>
                <a:srgbClr val="92D050"/>
              </a:solidFill>
              <a:latin typeface="Kristen ITC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57200" y="304800"/>
            <a:ext cx="8458200" cy="1569660"/>
          </a:xfrm>
          <a:prstGeom prst="rect">
            <a:avLst/>
          </a:prstGeom>
          <a:solidFill>
            <a:srgbClr val="FFFF00"/>
          </a:solidFill>
          <a:ln w="127000" cap="rnd">
            <a:solidFill>
              <a:srgbClr val="00B05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marL="742950" indent="-742950"/>
            <a:r>
              <a:rPr lang="fr-FR" sz="3200" dirty="0" err="1" smtClean="0">
                <a:latin typeface="Kristen ITC" pitchFamily="66" charset="0"/>
              </a:rPr>
              <a:t>Now</a:t>
            </a:r>
            <a:r>
              <a:rPr lang="fr-FR" sz="3200" dirty="0" smtClean="0">
                <a:latin typeface="Kristen ITC" pitchFamily="66" charset="0"/>
              </a:rPr>
              <a:t>, use the dialogue </a:t>
            </a:r>
            <a:r>
              <a:rPr lang="fr-FR" sz="3200" dirty="0" err="1" smtClean="0">
                <a:latin typeface="Kristen ITC" pitchFamily="66" charset="0"/>
              </a:rPr>
              <a:t>bubbles</a:t>
            </a:r>
            <a:r>
              <a:rPr lang="fr-FR" sz="3200" dirty="0" smtClean="0">
                <a:latin typeface="Kristen ITC" pitchFamily="66" charset="0"/>
              </a:rPr>
              <a:t> on pages 154-155 to </a:t>
            </a:r>
            <a:r>
              <a:rPr lang="fr-FR" sz="3200" dirty="0" err="1" smtClean="0">
                <a:latin typeface="Kristen ITC" pitchFamily="66" charset="0"/>
              </a:rPr>
              <a:t>create</a:t>
            </a:r>
            <a:r>
              <a:rPr lang="fr-FR" sz="3200" dirty="0" smtClean="0">
                <a:latin typeface="Kristen ITC" pitchFamily="66" charset="0"/>
              </a:rPr>
              <a:t> a mini dialogue </a:t>
            </a:r>
            <a:r>
              <a:rPr lang="fr-FR" sz="3200" dirty="0" err="1" smtClean="0">
                <a:latin typeface="Kristen ITC" pitchFamily="66" charset="0"/>
              </a:rPr>
              <a:t>that</a:t>
            </a:r>
            <a:r>
              <a:rPr lang="fr-FR" sz="3200" dirty="0" smtClean="0">
                <a:latin typeface="Kristen ITC" pitchFamily="66" charset="0"/>
              </a:rPr>
              <a:t> must </a:t>
            </a:r>
            <a:r>
              <a:rPr lang="fr-FR" sz="3200" dirty="0" err="1" smtClean="0">
                <a:latin typeface="Kristen ITC" pitchFamily="66" charset="0"/>
              </a:rPr>
              <a:t>include</a:t>
            </a:r>
            <a:r>
              <a:rPr lang="fr-FR" sz="3200" dirty="0" smtClean="0">
                <a:latin typeface="Kristen ITC" pitchFamily="66" charset="0"/>
              </a:rPr>
              <a:t>: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04800" y="5867400"/>
            <a:ext cx="8458200" cy="830997"/>
          </a:xfrm>
          <a:prstGeom prst="rect">
            <a:avLst/>
          </a:prstGeom>
          <a:solidFill>
            <a:srgbClr val="FFFF00"/>
          </a:solidFill>
          <a:ln w="127000" cap="rnd">
            <a:solidFill>
              <a:srgbClr val="00B05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marL="742950" indent="-742950"/>
            <a:r>
              <a:rPr lang="fr-FR" sz="2400" dirty="0" smtClean="0">
                <a:latin typeface="Kristen ITC" pitchFamily="66" charset="0"/>
              </a:rPr>
              <a:t>3 </a:t>
            </a:r>
            <a:r>
              <a:rPr lang="fr-FR" sz="2400" dirty="0" smtClean="0">
                <a:latin typeface="Kristen ITC" pitchFamily="66" charset="0"/>
              </a:rPr>
              <a:t>groups </a:t>
            </a:r>
            <a:r>
              <a:rPr lang="fr-FR" sz="2400" dirty="0" err="1" smtClean="0">
                <a:latin typeface="Kristen ITC" pitchFamily="66" charset="0"/>
              </a:rPr>
              <a:t>will</a:t>
            </a:r>
            <a:r>
              <a:rPr lang="fr-FR" sz="2400" dirty="0" smtClean="0">
                <a:latin typeface="Kristen ITC" pitchFamily="66" charset="0"/>
              </a:rPr>
              <a:t> </a:t>
            </a:r>
            <a:r>
              <a:rPr lang="fr-FR" sz="2400" dirty="0" err="1" smtClean="0">
                <a:latin typeface="Kristen ITC" pitchFamily="66" charset="0"/>
              </a:rPr>
              <a:t>be</a:t>
            </a:r>
            <a:r>
              <a:rPr lang="fr-FR" sz="2400" dirty="0" smtClean="0">
                <a:latin typeface="Kristen ITC" pitchFamily="66" charset="0"/>
              </a:rPr>
              <a:t> </a:t>
            </a:r>
            <a:r>
              <a:rPr lang="fr-FR" sz="2400" dirty="0" err="1" smtClean="0">
                <a:latin typeface="Kristen ITC" pitchFamily="66" charset="0"/>
              </a:rPr>
              <a:t>randomly</a:t>
            </a:r>
            <a:r>
              <a:rPr lang="fr-FR" sz="2400" dirty="0" smtClean="0">
                <a:latin typeface="Kristen ITC" pitchFamily="66" charset="0"/>
              </a:rPr>
              <a:t> </a:t>
            </a:r>
            <a:r>
              <a:rPr lang="fr-FR" sz="2400" dirty="0" err="1" smtClean="0">
                <a:latin typeface="Kristen ITC" pitchFamily="66" charset="0"/>
              </a:rPr>
              <a:t>selected</a:t>
            </a:r>
            <a:r>
              <a:rPr lang="fr-FR" sz="2400" dirty="0" smtClean="0">
                <a:latin typeface="Kristen ITC" pitchFamily="66" charset="0"/>
              </a:rPr>
              <a:t> to </a:t>
            </a:r>
            <a:r>
              <a:rPr lang="fr-FR" sz="2400" dirty="0" err="1" smtClean="0">
                <a:latin typeface="Kristen ITC" pitchFamily="66" charset="0"/>
              </a:rPr>
              <a:t>present</a:t>
            </a:r>
            <a:r>
              <a:rPr lang="fr-FR" sz="2400" dirty="0" smtClean="0">
                <a:latin typeface="Kristen ITC" pitchFamily="66" charset="0"/>
              </a:rPr>
              <a:t>. The </a:t>
            </a:r>
            <a:r>
              <a:rPr lang="fr-FR" sz="2400" dirty="0" err="1" smtClean="0">
                <a:latin typeface="Kristen ITC" pitchFamily="66" charset="0"/>
              </a:rPr>
              <a:t>rest</a:t>
            </a:r>
            <a:r>
              <a:rPr lang="fr-FR" sz="2400" dirty="0" smtClean="0">
                <a:latin typeface="Kristen ITC" pitchFamily="66" charset="0"/>
              </a:rPr>
              <a:t> </a:t>
            </a:r>
            <a:r>
              <a:rPr lang="fr-FR" sz="2400" dirty="0" err="1" smtClean="0">
                <a:latin typeface="Kristen ITC" pitchFamily="66" charset="0"/>
              </a:rPr>
              <a:t>will</a:t>
            </a:r>
            <a:r>
              <a:rPr lang="fr-FR" sz="2400" dirty="0" smtClean="0">
                <a:latin typeface="Kristen ITC" pitchFamily="66" charset="0"/>
              </a:rPr>
              <a:t> </a:t>
            </a:r>
            <a:r>
              <a:rPr lang="fr-FR" sz="2400" dirty="0" err="1" smtClean="0">
                <a:latin typeface="Kristen ITC" pitchFamily="66" charset="0"/>
              </a:rPr>
              <a:t>be</a:t>
            </a:r>
            <a:r>
              <a:rPr lang="fr-FR" sz="2400" dirty="0" smtClean="0">
                <a:latin typeface="Kristen ITC" pitchFamily="66" charset="0"/>
              </a:rPr>
              <a:t> </a:t>
            </a:r>
            <a:r>
              <a:rPr lang="fr-FR" sz="2400" dirty="0" err="1" smtClean="0">
                <a:latin typeface="Kristen ITC" pitchFamily="66" charset="0"/>
              </a:rPr>
              <a:t>collected</a:t>
            </a:r>
            <a:r>
              <a:rPr lang="fr-FR" sz="2400" dirty="0" smtClean="0">
                <a:latin typeface="Kristen ITC" pitchFamily="66" charset="0"/>
              </a:rPr>
              <a:t> and </a:t>
            </a:r>
            <a:r>
              <a:rPr lang="fr-FR" sz="2400" dirty="0" err="1" smtClean="0">
                <a:latin typeface="Kristen ITC" pitchFamily="66" charset="0"/>
              </a:rPr>
              <a:t>graded</a:t>
            </a:r>
            <a:r>
              <a:rPr lang="fr-FR" sz="2400" smtClean="0">
                <a:latin typeface="Kristen ITC" pitchFamily="66" charset="0"/>
              </a:rPr>
              <a:t>.</a:t>
            </a:r>
            <a:endParaRPr lang="fr-FR" sz="2400" dirty="0" smtClean="0">
              <a:latin typeface="Kristen ITC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</TotalTime>
  <Words>187</Words>
  <Application>Microsoft Office PowerPoint</Application>
  <PresentationFormat>On-screen Show (4:3)</PresentationFormat>
  <Paragraphs>31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MRHS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DBerndt</dc:creator>
  <cp:lastModifiedBy>Danielle Berndt</cp:lastModifiedBy>
  <cp:revision>10</cp:revision>
  <dcterms:created xsi:type="dcterms:W3CDTF">2011-03-25T12:33:10Z</dcterms:created>
  <dcterms:modified xsi:type="dcterms:W3CDTF">2012-03-22T11:30:50Z</dcterms:modified>
</cp:coreProperties>
</file>